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9" r:id="rId3"/>
    <p:sldId id="258" r:id="rId4"/>
    <p:sldId id="262" r:id="rId5"/>
    <p:sldId id="267" r:id="rId6"/>
    <p:sldId id="266" r:id="rId7"/>
    <p:sldId id="265" r:id="rId8"/>
    <p:sldId id="264" r:id="rId9"/>
    <p:sldId id="271" r:id="rId10"/>
    <p:sldId id="287" r:id="rId11"/>
    <p:sldId id="274" r:id="rId12"/>
    <p:sldId id="275" r:id="rId13"/>
    <p:sldId id="286" r:id="rId14"/>
    <p:sldId id="276" r:id="rId15"/>
    <p:sldId id="277" r:id="rId16"/>
    <p:sldId id="282" r:id="rId17"/>
    <p:sldId id="278" r:id="rId18"/>
    <p:sldId id="279" r:id="rId19"/>
    <p:sldId id="280" r:id="rId20"/>
    <p:sldId id="28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ED45-6415-473C-A643-9710DEF7658C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BA590-9EBA-4581-BDF7-2EB9B03FED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585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ED45-6415-473C-A643-9710DEF7658C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BA590-9EBA-4581-BDF7-2EB9B03FED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7434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ED45-6415-473C-A643-9710DEF7658C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BA590-9EBA-4581-BDF7-2EB9B03FED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8469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ED45-6415-473C-A643-9710DEF7658C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BA590-9EBA-4581-BDF7-2EB9B03FED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5628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ED45-6415-473C-A643-9710DEF7658C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BA590-9EBA-4581-BDF7-2EB9B03FED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953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ED45-6415-473C-A643-9710DEF7658C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BA590-9EBA-4581-BDF7-2EB9B03FED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0878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ED45-6415-473C-A643-9710DEF7658C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BA590-9EBA-4581-BDF7-2EB9B03FED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6416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ED45-6415-473C-A643-9710DEF7658C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BA590-9EBA-4581-BDF7-2EB9B03FED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718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ED45-6415-473C-A643-9710DEF7658C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BA590-9EBA-4581-BDF7-2EB9B03FED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5607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ED45-6415-473C-A643-9710DEF7658C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BA590-9EBA-4581-BDF7-2EB9B03FED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2522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ED45-6415-473C-A643-9710DEF7658C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BA590-9EBA-4581-BDF7-2EB9B03FED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1204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DED45-6415-473C-A643-9710DEF7658C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BA590-9EBA-4581-BDF7-2EB9B03FED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573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79512" y="1196752"/>
            <a:ext cx="4248472" cy="41549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 мәктәпкәчә белем бирү учреждениесе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“Актаныш авылы гомуми үсеш бирүче №2 балалар бакчасы”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югары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квалификацион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категорияле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тәрбияче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Математика ш</a:t>
            </a:r>
            <a:r>
              <a:rPr lang="tt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өгылендә дидактик уеннар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 b="1" i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Documents and Settings\User\Рабочий стол\лотфуллина порт\Изображение 218.jpg"/>
          <p:cNvPicPr>
            <a:picLocks noChangeAspect="1" noChangeArrowheads="1"/>
          </p:cNvPicPr>
          <p:nvPr/>
        </p:nvPicPr>
        <p:blipFill>
          <a:blip r:embed="rId3" cstate="print"/>
          <a:srcRect l="61031" t="24052" r="5860" b="16186"/>
          <a:stretch>
            <a:fillRect/>
          </a:stretch>
        </p:blipFill>
        <p:spPr bwMode="auto">
          <a:xfrm rot="502254">
            <a:off x="4761696" y="700415"/>
            <a:ext cx="4213801" cy="58821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39552" y="260648"/>
            <a:ext cx="828092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4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Лотфуллина Ләйсән Глүс кызы</a:t>
            </a:r>
            <a:endParaRPr lang="ru-RU" sz="40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689485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095" r="5714" b="6587"/>
          <a:stretch/>
        </p:blipFill>
        <p:spPr bwMode="auto">
          <a:xfrm>
            <a:off x="220184" y="116632"/>
            <a:ext cx="8672296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06545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2322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7025"/>
            <a:ext cx="7704855" cy="577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403648" y="407025"/>
            <a:ext cx="4752528" cy="573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Күршесен әйт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511240" y="2996952"/>
            <a:ext cx="692607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292080" y="2996952"/>
            <a:ext cx="86409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309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825"/>
          <a:stretch/>
        </p:blipFill>
        <p:spPr bwMode="auto">
          <a:xfrm>
            <a:off x="755576" y="116632"/>
            <a:ext cx="8136904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91553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8009" y="0"/>
            <a:ext cx="92920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75856" y="332656"/>
            <a:ext cx="1944216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6600" dirty="0" smtClean="0"/>
              <a:t>1</a:t>
            </a:r>
            <a:endParaRPr lang="ru-RU" sz="6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75856" y="1484784"/>
            <a:ext cx="1944216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6600" dirty="0" smtClean="0"/>
              <a:t>2</a:t>
            </a:r>
            <a:endParaRPr lang="ru-RU" sz="6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75856" y="2708920"/>
            <a:ext cx="1944216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6000" dirty="0" smtClean="0"/>
              <a:t>3</a:t>
            </a:r>
            <a:endParaRPr lang="ru-RU" sz="60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75856" y="4005064"/>
            <a:ext cx="1944216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6000" dirty="0" smtClean="0"/>
              <a:t>4</a:t>
            </a:r>
            <a:endParaRPr lang="ru-RU" sz="6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75856" y="5157192"/>
            <a:ext cx="1944216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6000" dirty="0" smtClean="0"/>
              <a:t>5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xmlns="" val="4077591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332" t="18895" r="4094" b="23229"/>
          <a:stretch/>
        </p:blipFill>
        <p:spPr bwMode="auto">
          <a:xfrm>
            <a:off x="682171" y="188640"/>
            <a:ext cx="7388470" cy="684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66720" y="2967335"/>
            <a:ext cx="532961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Аермасын тап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2362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razdeti.ru/images/photos/medium/0147fa9611db0b7cd706139ae21704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4" y="332656"/>
            <a:ext cx="8736905" cy="607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71052" y="2967335"/>
            <a:ext cx="364516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Парын тап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376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42" t="6698" r="54934" b="10805"/>
          <a:stretch/>
        </p:blipFill>
        <p:spPr bwMode="auto">
          <a:xfrm rot="5400000">
            <a:off x="1597360" y="-688640"/>
            <a:ext cx="594928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116632"/>
            <a:ext cx="61702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Керпегә ярдәм ит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7235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764" y="1412776"/>
            <a:ext cx="8820472" cy="543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6632"/>
            <a:ext cx="91440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Геометрик фигураларны ата, </a:t>
            </a:r>
          </a:p>
          <a:p>
            <a:pPr algn="ctr"/>
            <a:r>
              <a:rPr lang="tt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шундыйны төзе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69577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00" b="34037"/>
          <a:stretch/>
        </p:blipFill>
        <p:spPr bwMode="auto">
          <a:xfrm>
            <a:off x="0" y="1584087"/>
            <a:ext cx="8964488" cy="527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260648"/>
            <a:ext cx="748883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Нинди геометрик </a:t>
            </a:r>
          </a:p>
          <a:p>
            <a:pPr algn="ctr"/>
            <a:r>
              <a:rPr lang="tt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фигуралардан төзелгән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5366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23248" y="2967335"/>
            <a:ext cx="4147290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tt-RU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Биремнәр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5" t="10069" r="53516" b="17014"/>
          <a:stretch>
            <a:fillRect/>
          </a:stretch>
        </p:blipFill>
        <p:spPr bwMode="auto">
          <a:xfrm>
            <a:off x="5572125" y="428625"/>
            <a:ext cx="2643188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26" t="8652" r="10526" b="55017"/>
          <a:stretch>
            <a:fillRect/>
          </a:stretch>
        </p:blipFill>
        <p:spPr bwMode="auto">
          <a:xfrm>
            <a:off x="1928813" y="4143375"/>
            <a:ext cx="3214687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26" t="46529" r="10526" b="18750"/>
          <a:stretch>
            <a:fillRect/>
          </a:stretch>
        </p:blipFill>
        <p:spPr bwMode="auto">
          <a:xfrm>
            <a:off x="5214938" y="4071938"/>
            <a:ext cx="3429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56" t="16336" r="8221" b="38126"/>
          <a:stretch>
            <a:fillRect/>
          </a:stretch>
        </p:blipFill>
        <p:spPr bwMode="auto">
          <a:xfrm>
            <a:off x="714375" y="571500"/>
            <a:ext cx="4714875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7142943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s017.radikal.ru/i419/1110/b7/db64662526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944" y="332656"/>
            <a:ext cx="9158944" cy="6657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32656"/>
            <a:ext cx="45365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Хатаны тап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7607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4"/>
            <a:ext cx="9144000" cy="685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40701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1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3000375" y="1857375"/>
            <a:ext cx="4714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2786063" y="714375"/>
            <a:ext cx="521493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•"/>
            </a:pPr>
            <a:r>
              <a:rPr lang="tt-RU" altLang="ru-RU" sz="2000" b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5 эчендә  санау , күплекләрне чагыштыра белү</a:t>
            </a:r>
            <a:endParaRPr lang="ru-RU" altLang="ru-RU" sz="2000" b="1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tt-RU" altLang="ru-RU" sz="20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Шакмакта ничә нокта булса шул кадәр ясалган рәсемнәр белән тоташтыр</a:t>
            </a:r>
            <a:endParaRPr lang="tt-RU" altLang="ru-RU" sz="2000" b="1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643688" y="2643188"/>
            <a:ext cx="561975" cy="59055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6643688" y="3357563"/>
            <a:ext cx="561975" cy="59055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auto">
          <a:xfrm>
            <a:off x="6643688" y="4071938"/>
            <a:ext cx="561975" cy="59055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auto">
          <a:xfrm>
            <a:off x="6643688" y="4786313"/>
            <a:ext cx="561975" cy="59055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21" name="AutoShape 9"/>
          <p:cNvSpPr>
            <a:spLocks noChangeArrowheads="1"/>
          </p:cNvSpPr>
          <p:nvPr/>
        </p:nvSpPr>
        <p:spPr bwMode="auto">
          <a:xfrm>
            <a:off x="6643688" y="5500688"/>
            <a:ext cx="561975" cy="59055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22" name="Oval 10"/>
          <p:cNvSpPr>
            <a:spLocks noChangeArrowheads="1"/>
          </p:cNvSpPr>
          <p:nvPr/>
        </p:nvSpPr>
        <p:spPr bwMode="auto">
          <a:xfrm>
            <a:off x="6715125" y="2928938"/>
            <a:ext cx="252413" cy="142875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23" name="Oval 11"/>
          <p:cNvSpPr>
            <a:spLocks noChangeArrowheads="1"/>
          </p:cNvSpPr>
          <p:nvPr/>
        </p:nvSpPr>
        <p:spPr bwMode="auto">
          <a:xfrm>
            <a:off x="6715125" y="3571875"/>
            <a:ext cx="90488" cy="90488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24" name="Oval 12"/>
          <p:cNvSpPr>
            <a:spLocks noChangeArrowheads="1"/>
          </p:cNvSpPr>
          <p:nvPr/>
        </p:nvSpPr>
        <p:spPr bwMode="auto">
          <a:xfrm>
            <a:off x="6858000" y="3714750"/>
            <a:ext cx="90488" cy="90488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25" name="Oval 13"/>
          <p:cNvSpPr>
            <a:spLocks noChangeArrowheads="1"/>
          </p:cNvSpPr>
          <p:nvPr/>
        </p:nvSpPr>
        <p:spPr bwMode="auto">
          <a:xfrm>
            <a:off x="6715125" y="4286250"/>
            <a:ext cx="109538" cy="52388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26" name="Oval 14"/>
          <p:cNvSpPr>
            <a:spLocks noChangeArrowheads="1"/>
          </p:cNvSpPr>
          <p:nvPr/>
        </p:nvSpPr>
        <p:spPr bwMode="auto">
          <a:xfrm>
            <a:off x="6786563" y="4429125"/>
            <a:ext cx="71437" cy="71438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27" name="Oval 15"/>
          <p:cNvSpPr>
            <a:spLocks noChangeArrowheads="1"/>
          </p:cNvSpPr>
          <p:nvPr/>
        </p:nvSpPr>
        <p:spPr bwMode="auto">
          <a:xfrm>
            <a:off x="6929438" y="4429125"/>
            <a:ext cx="71437" cy="142875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28" name="Oval 16"/>
          <p:cNvSpPr>
            <a:spLocks noChangeArrowheads="1"/>
          </p:cNvSpPr>
          <p:nvPr/>
        </p:nvSpPr>
        <p:spPr bwMode="auto">
          <a:xfrm>
            <a:off x="6715125" y="5000625"/>
            <a:ext cx="90488" cy="90488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29" name="Oval 17"/>
          <p:cNvSpPr>
            <a:spLocks noChangeArrowheads="1"/>
          </p:cNvSpPr>
          <p:nvPr/>
        </p:nvSpPr>
        <p:spPr bwMode="auto">
          <a:xfrm>
            <a:off x="6786563" y="5857875"/>
            <a:ext cx="142875" cy="46038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30" name="Oval 18"/>
          <p:cNvSpPr>
            <a:spLocks noChangeArrowheads="1"/>
          </p:cNvSpPr>
          <p:nvPr/>
        </p:nvSpPr>
        <p:spPr bwMode="auto">
          <a:xfrm>
            <a:off x="6929438" y="5929313"/>
            <a:ext cx="90487" cy="90487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31" name="Oval 19"/>
          <p:cNvSpPr>
            <a:spLocks noChangeArrowheads="1"/>
          </p:cNvSpPr>
          <p:nvPr/>
        </p:nvSpPr>
        <p:spPr bwMode="auto">
          <a:xfrm>
            <a:off x="6715125" y="5929313"/>
            <a:ext cx="90488" cy="90487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32" name="Oval 20"/>
          <p:cNvSpPr>
            <a:spLocks noChangeArrowheads="1"/>
          </p:cNvSpPr>
          <p:nvPr/>
        </p:nvSpPr>
        <p:spPr bwMode="auto">
          <a:xfrm>
            <a:off x="6929438" y="5715000"/>
            <a:ext cx="90487" cy="90488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33" name="Oval 21"/>
          <p:cNvSpPr>
            <a:spLocks noChangeArrowheads="1"/>
          </p:cNvSpPr>
          <p:nvPr/>
        </p:nvSpPr>
        <p:spPr bwMode="auto">
          <a:xfrm>
            <a:off x="6715125" y="5715000"/>
            <a:ext cx="90488" cy="90488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34" name="Oval 22"/>
          <p:cNvSpPr>
            <a:spLocks noChangeArrowheads="1"/>
          </p:cNvSpPr>
          <p:nvPr/>
        </p:nvSpPr>
        <p:spPr bwMode="auto">
          <a:xfrm flipH="1">
            <a:off x="6858000" y="5000625"/>
            <a:ext cx="142875" cy="71438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35" name="Oval 23"/>
          <p:cNvSpPr>
            <a:spLocks noChangeArrowheads="1"/>
          </p:cNvSpPr>
          <p:nvPr/>
        </p:nvSpPr>
        <p:spPr bwMode="auto">
          <a:xfrm>
            <a:off x="6858000" y="5214938"/>
            <a:ext cx="90488" cy="90487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36" name="Oval 24"/>
          <p:cNvSpPr>
            <a:spLocks noChangeArrowheads="1"/>
          </p:cNvSpPr>
          <p:nvPr/>
        </p:nvSpPr>
        <p:spPr bwMode="auto">
          <a:xfrm>
            <a:off x="6715125" y="5214938"/>
            <a:ext cx="71438" cy="71437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13337" name="Рисунок 2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059" t="51082" r="15059"/>
          <a:stretch>
            <a:fillRect/>
          </a:stretch>
        </p:blipFill>
        <p:spPr bwMode="auto">
          <a:xfrm>
            <a:off x="3143250" y="4000500"/>
            <a:ext cx="635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8" name="Рисунок 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059" t="51082" r="15059"/>
          <a:stretch>
            <a:fillRect/>
          </a:stretch>
        </p:blipFill>
        <p:spPr bwMode="auto">
          <a:xfrm>
            <a:off x="2500313" y="4000500"/>
            <a:ext cx="635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9" name="Рисунок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240" t="68500"/>
          <a:stretch>
            <a:fillRect/>
          </a:stretch>
        </p:blipFill>
        <p:spPr bwMode="auto">
          <a:xfrm>
            <a:off x="2500313" y="3286125"/>
            <a:ext cx="7334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0" name="Рисунок 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240" t="68500"/>
          <a:stretch>
            <a:fillRect/>
          </a:stretch>
        </p:blipFill>
        <p:spPr bwMode="auto">
          <a:xfrm>
            <a:off x="3929063" y="3286125"/>
            <a:ext cx="7334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1" name="Рисунок 3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240" t="68500"/>
          <a:stretch>
            <a:fillRect/>
          </a:stretch>
        </p:blipFill>
        <p:spPr bwMode="auto">
          <a:xfrm>
            <a:off x="4643438" y="3286125"/>
            <a:ext cx="7334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2" name="Рисунок 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240" t="68500"/>
          <a:stretch>
            <a:fillRect/>
          </a:stretch>
        </p:blipFill>
        <p:spPr bwMode="auto">
          <a:xfrm>
            <a:off x="3214688" y="3286125"/>
            <a:ext cx="7334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3" name="Рисунок 3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7813" y="4572000"/>
            <a:ext cx="6762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4" name="Рисунок 3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572000"/>
            <a:ext cx="6762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5" name="Рисунок 3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9063" y="4572000"/>
            <a:ext cx="6762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6" name="Рисунок 3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688" y="4572000"/>
            <a:ext cx="6762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7" name="Рисунок 3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0313" y="4572000"/>
            <a:ext cx="6762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8" name="Рисунок 3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999" t="64677" r="2000" b="2985"/>
          <a:stretch>
            <a:fillRect/>
          </a:stretch>
        </p:blipFill>
        <p:spPr bwMode="auto">
          <a:xfrm>
            <a:off x="2428875" y="5286375"/>
            <a:ext cx="6572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9" name="Picture 2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7438" y="2500313"/>
            <a:ext cx="833437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50" name="Picture 2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500313"/>
            <a:ext cx="714375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51" name="Picture 2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7688" y="2532063"/>
            <a:ext cx="785812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3910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785813" y="1285875"/>
            <a:ext cx="4929187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tt-RU" sz="1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Пространствода ориентлашу: уң, сулны аеру.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  <a:p>
            <a:pPr eaLnBrk="0" hangingPunct="0">
              <a:defRPr/>
            </a:pPr>
            <a:r>
              <a:rPr lang="tt-RU" sz="16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Уң якка баручы күгәрченнәрне үзең теләгән төскә буя, сул якка баручы кошларга ашарга җим ясап куй.</a:t>
            </a:r>
            <a:endParaRPr lang="ru-RU" sz="1600" b="1" dirty="0">
              <a:solidFill>
                <a:srgbClr val="FF0000"/>
              </a:solidFill>
              <a:latin typeface="Arial" pitchFamily="34" charset="0"/>
            </a:endParaRPr>
          </a:p>
          <a:p>
            <a:pPr eaLnBrk="0" hangingPunct="0">
              <a:defRPr/>
            </a:pPr>
            <a:r>
              <a:rPr lang="tt-RU" sz="1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endParaRPr lang="tt-RU" dirty="0">
              <a:latin typeface="Arial" pitchFamily="34" charset="0"/>
            </a:endParaRP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1688" y="4429125"/>
            <a:ext cx="21526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1813" y="2928938"/>
            <a:ext cx="21526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4813" y="4429125"/>
            <a:ext cx="21526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048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4938" y="2928938"/>
            <a:ext cx="21526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9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049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25" y="2928938"/>
            <a:ext cx="21526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6606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428750" y="1285875"/>
            <a:ext cx="578643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tt-RU" sz="1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Катлаулы инструкцияне истә калдыру. 1,2,3,  цифраны таный белү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  <a:p>
            <a:pPr eaLnBrk="0" hangingPunct="0">
              <a:defRPr/>
            </a:pPr>
            <a:r>
              <a:rPr lang="tt-RU" sz="16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tt-RU" sz="16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Пунктирлар буенча төймәләрне кабатлап чык. 1 цифрасы төшерелгән төймәне </a:t>
            </a:r>
            <a:r>
              <a:rPr lang="tt-RU" sz="1600" b="1" dirty="0">
                <a:solidFill>
                  <a:srgbClr val="FF0000"/>
                </a:solidFill>
                <a:latin typeface="Arial"/>
                <a:ea typeface="Calibri" pitchFamily="34" charset="0"/>
                <a:cs typeface="Times New Roman" pitchFamily="18" charset="0"/>
              </a:rPr>
              <a:t>–</a:t>
            </a:r>
            <a:r>
              <a:rPr lang="tt-RU" sz="16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кызылга, 2 цифрасы төшерелгән төймәне зәңгәргә, 3 цифралысын- сарыга буя</a:t>
            </a:r>
            <a:endParaRPr lang="tt-RU" sz="1600" b="1" dirty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21508" name="Freeform 4"/>
          <p:cNvSpPr>
            <a:spLocks/>
          </p:cNvSpPr>
          <p:nvPr/>
        </p:nvSpPr>
        <p:spPr bwMode="auto">
          <a:xfrm>
            <a:off x="2143125" y="2714625"/>
            <a:ext cx="4714875" cy="2500313"/>
          </a:xfrm>
          <a:custGeom>
            <a:avLst/>
            <a:gdLst>
              <a:gd name="T0" fmla="*/ 0 w 4695"/>
              <a:gd name="T1" fmla="*/ 0 h 5152"/>
              <a:gd name="T2" fmla="*/ 2147483647 w 4695"/>
              <a:gd name="T3" fmla="*/ 2147483647 h 5152"/>
              <a:gd name="T4" fmla="*/ 2147483647 w 4695"/>
              <a:gd name="T5" fmla="*/ 2147483647 h 5152"/>
              <a:gd name="T6" fmla="*/ 2147483647 w 4695"/>
              <a:gd name="T7" fmla="*/ 2147483647 h 5152"/>
              <a:gd name="T8" fmla="*/ 0 60000 65536"/>
              <a:gd name="T9" fmla="*/ 0 60000 65536"/>
              <a:gd name="T10" fmla="*/ 0 60000 65536"/>
              <a:gd name="T11" fmla="*/ 0 60000 65536"/>
              <a:gd name="T12" fmla="*/ 0 w 4695"/>
              <a:gd name="T13" fmla="*/ 0 h 5152"/>
              <a:gd name="T14" fmla="*/ 4695 w 4695"/>
              <a:gd name="T15" fmla="*/ 5152 h 515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695" h="5152">
                <a:moveTo>
                  <a:pt x="0" y="0"/>
                </a:moveTo>
                <a:cubicBezTo>
                  <a:pt x="17" y="2494"/>
                  <a:pt x="35" y="4988"/>
                  <a:pt x="540" y="5070"/>
                </a:cubicBezTo>
                <a:cubicBezTo>
                  <a:pt x="1045" y="5152"/>
                  <a:pt x="2338" y="493"/>
                  <a:pt x="3030" y="495"/>
                </a:cubicBezTo>
                <a:cubicBezTo>
                  <a:pt x="3722" y="497"/>
                  <a:pt x="4417" y="4320"/>
                  <a:pt x="4695" y="5085"/>
                </a:cubicBezTo>
              </a:path>
            </a:pathLst>
          </a:custGeom>
          <a:noFill/>
          <a:ln w="762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1857375" y="2857500"/>
            <a:ext cx="500063" cy="571500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1714500" y="3571875"/>
            <a:ext cx="785813" cy="571500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1" name="AutoShape 7"/>
          <p:cNvSpPr>
            <a:spLocks noChangeArrowheads="1"/>
          </p:cNvSpPr>
          <p:nvPr/>
        </p:nvSpPr>
        <p:spPr bwMode="auto">
          <a:xfrm>
            <a:off x="5857875" y="3500438"/>
            <a:ext cx="428625" cy="447675"/>
          </a:xfrm>
          <a:prstGeom prst="flowChartConnector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sysDash"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2" name="AutoShape 8"/>
          <p:cNvSpPr>
            <a:spLocks noChangeArrowheads="1"/>
          </p:cNvSpPr>
          <p:nvPr/>
        </p:nvSpPr>
        <p:spPr bwMode="auto">
          <a:xfrm>
            <a:off x="5500688" y="3000375"/>
            <a:ext cx="428625" cy="447675"/>
          </a:xfrm>
          <a:prstGeom prst="flowChartConnector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lgDash"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3" name="AutoShape 9"/>
          <p:cNvSpPr>
            <a:spLocks noChangeArrowheads="1"/>
          </p:cNvSpPr>
          <p:nvPr/>
        </p:nvSpPr>
        <p:spPr bwMode="auto">
          <a:xfrm>
            <a:off x="4929188" y="2714625"/>
            <a:ext cx="428625" cy="571500"/>
          </a:xfrm>
          <a:prstGeom prst="flowChartConnector">
            <a:avLst/>
          </a:prstGeom>
          <a:solidFill>
            <a:srgbClr val="FFFFFF"/>
          </a:solidFill>
          <a:ln w="28575">
            <a:solidFill>
              <a:srgbClr val="000000"/>
            </a:solidFill>
            <a:prstDash val="lgDashDot"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4" name="AutoShape 10"/>
          <p:cNvSpPr>
            <a:spLocks noChangeArrowheads="1"/>
          </p:cNvSpPr>
          <p:nvPr/>
        </p:nvSpPr>
        <p:spPr bwMode="auto">
          <a:xfrm>
            <a:off x="4214813" y="3071813"/>
            <a:ext cx="538162" cy="571500"/>
          </a:xfrm>
          <a:prstGeom prst="flowChartConnector">
            <a:avLst/>
          </a:prstGeom>
          <a:solidFill>
            <a:srgbClr val="FFFFFF"/>
          </a:solidFill>
          <a:ln w="38100">
            <a:solidFill>
              <a:srgbClr val="000000"/>
            </a:solidFill>
            <a:prstDash val="lgDashDot"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5" name="AutoShape 11"/>
          <p:cNvSpPr>
            <a:spLocks noChangeArrowheads="1"/>
          </p:cNvSpPr>
          <p:nvPr/>
        </p:nvSpPr>
        <p:spPr bwMode="auto">
          <a:xfrm>
            <a:off x="3357563" y="3929063"/>
            <a:ext cx="538162" cy="642937"/>
          </a:xfrm>
          <a:prstGeom prst="flowChartConnector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lgDashDot"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6" name="AutoShape 12"/>
          <p:cNvSpPr>
            <a:spLocks noChangeArrowheads="1"/>
          </p:cNvSpPr>
          <p:nvPr/>
        </p:nvSpPr>
        <p:spPr bwMode="auto">
          <a:xfrm>
            <a:off x="3000375" y="4643438"/>
            <a:ext cx="500063" cy="519112"/>
          </a:xfrm>
          <a:prstGeom prst="flowChartConnector">
            <a:avLst/>
          </a:prstGeom>
          <a:solidFill>
            <a:srgbClr val="FFFFFF"/>
          </a:solidFill>
          <a:ln w="28575">
            <a:solidFill>
              <a:srgbClr val="000000"/>
            </a:solidFill>
            <a:prstDash val="lgDashDotDot"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7" name="AutoShape 13"/>
          <p:cNvSpPr>
            <a:spLocks noChangeArrowheads="1"/>
          </p:cNvSpPr>
          <p:nvPr/>
        </p:nvSpPr>
        <p:spPr bwMode="auto">
          <a:xfrm>
            <a:off x="2286000" y="4786313"/>
            <a:ext cx="500063" cy="571500"/>
          </a:xfrm>
          <a:prstGeom prst="flowChartConnector">
            <a:avLst/>
          </a:prstGeom>
          <a:solidFill>
            <a:srgbClr val="FFFFFF"/>
          </a:solidFill>
          <a:ln w="28575">
            <a:solidFill>
              <a:srgbClr val="000000"/>
            </a:solidFill>
            <a:prstDash val="lgDashDot"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8" name="AutoShape 14"/>
          <p:cNvSpPr>
            <a:spLocks noChangeArrowheads="1"/>
          </p:cNvSpPr>
          <p:nvPr/>
        </p:nvSpPr>
        <p:spPr bwMode="auto">
          <a:xfrm>
            <a:off x="1928813" y="4214813"/>
            <a:ext cx="466725" cy="447675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9" name="AutoShape 15"/>
          <p:cNvSpPr>
            <a:spLocks noChangeArrowheads="1"/>
          </p:cNvSpPr>
          <p:nvPr/>
        </p:nvSpPr>
        <p:spPr bwMode="auto">
          <a:xfrm>
            <a:off x="6500813" y="4857750"/>
            <a:ext cx="642937" cy="571500"/>
          </a:xfrm>
          <a:prstGeom prst="flowChartConnector">
            <a:avLst/>
          </a:prstGeom>
          <a:solidFill>
            <a:srgbClr val="FFFFFF"/>
          </a:solidFill>
          <a:ln w="28575">
            <a:solidFill>
              <a:srgbClr val="000000"/>
            </a:solidFill>
            <a:prstDash val="dashDot"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20" name="AutoShape 16"/>
          <p:cNvSpPr>
            <a:spLocks noChangeArrowheads="1"/>
          </p:cNvSpPr>
          <p:nvPr/>
        </p:nvSpPr>
        <p:spPr bwMode="auto">
          <a:xfrm>
            <a:off x="6143625" y="4214813"/>
            <a:ext cx="571500" cy="519112"/>
          </a:xfrm>
          <a:prstGeom prst="flowChartConnector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sysDash"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21" name="Прямоугольник 16"/>
          <p:cNvSpPr>
            <a:spLocks noChangeArrowheads="1"/>
          </p:cNvSpPr>
          <p:nvPr/>
        </p:nvSpPr>
        <p:spPr bwMode="auto">
          <a:xfrm>
            <a:off x="2000250" y="3643313"/>
            <a:ext cx="3000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t-RU" altLang="ru-RU" b="1"/>
              <a:t>2 </a:t>
            </a:r>
            <a:endParaRPr lang="ru-RU" altLang="ru-RU"/>
          </a:p>
        </p:txBody>
      </p:sp>
      <p:sp>
        <p:nvSpPr>
          <p:cNvPr id="21522" name="Прямоугольник 17"/>
          <p:cNvSpPr>
            <a:spLocks noChangeArrowheads="1"/>
          </p:cNvSpPr>
          <p:nvPr/>
        </p:nvSpPr>
        <p:spPr bwMode="auto">
          <a:xfrm>
            <a:off x="4383088" y="3244850"/>
            <a:ext cx="377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t-RU" altLang="ru-RU" b="1"/>
              <a:t>2 </a:t>
            </a:r>
            <a:endParaRPr lang="ru-RU" altLang="ru-RU"/>
          </a:p>
        </p:txBody>
      </p:sp>
      <p:sp>
        <p:nvSpPr>
          <p:cNvPr id="21523" name="Прямоугольник 18"/>
          <p:cNvSpPr>
            <a:spLocks noChangeArrowheads="1"/>
          </p:cNvSpPr>
          <p:nvPr/>
        </p:nvSpPr>
        <p:spPr bwMode="auto">
          <a:xfrm>
            <a:off x="3214688" y="4714875"/>
            <a:ext cx="1698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t-RU" altLang="ru-RU" b="1"/>
              <a:t>3</a:t>
            </a:r>
            <a:endParaRPr lang="ru-RU" altLang="ru-RU"/>
          </a:p>
        </p:txBody>
      </p:sp>
      <p:sp>
        <p:nvSpPr>
          <p:cNvPr id="21524" name="Прямоугольник 19"/>
          <p:cNvSpPr>
            <a:spLocks noChangeArrowheads="1"/>
          </p:cNvSpPr>
          <p:nvPr/>
        </p:nvSpPr>
        <p:spPr bwMode="auto">
          <a:xfrm>
            <a:off x="1928813" y="292893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t-RU" altLang="ru-RU" b="1"/>
              <a:t>1</a:t>
            </a:r>
            <a:endParaRPr lang="ru-RU" altLang="ru-RU"/>
          </a:p>
        </p:txBody>
      </p:sp>
      <p:sp>
        <p:nvSpPr>
          <p:cNvPr id="21525" name="Прямоугольник 20"/>
          <p:cNvSpPr>
            <a:spLocks noChangeArrowheads="1"/>
          </p:cNvSpPr>
          <p:nvPr/>
        </p:nvSpPr>
        <p:spPr bwMode="auto">
          <a:xfrm>
            <a:off x="6215063" y="4286250"/>
            <a:ext cx="377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t-RU" altLang="ru-RU" b="1"/>
              <a:t>2 </a:t>
            </a:r>
            <a:endParaRPr lang="ru-RU" altLang="ru-RU"/>
          </a:p>
        </p:txBody>
      </p:sp>
      <p:sp>
        <p:nvSpPr>
          <p:cNvPr id="21526" name="Прямоугольник 21"/>
          <p:cNvSpPr>
            <a:spLocks noChangeArrowheads="1"/>
          </p:cNvSpPr>
          <p:nvPr/>
        </p:nvSpPr>
        <p:spPr bwMode="auto">
          <a:xfrm>
            <a:off x="6643688" y="5000625"/>
            <a:ext cx="377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t-RU" altLang="ru-RU" b="1"/>
              <a:t>2 </a:t>
            </a:r>
            <a:endParaRPr lang="ru-RU" altLang="ru-RU"/>
          </a:p>
        </p:txBody>
      </p:sp>
      <p:sp>
        <p:nvSpPr>
          <p:cNvPr id="21527" name="Прямоугольник 22"/>
          <p:cNvSpPr>
            <a:spLocks noChangeArrowheads="1"/>
          </p:cNvSpPr>
          <p:nvPr/>
        </p:nvSpPr>
        <p:spPr bwMode="auto">
          <a:xfrm>
            <a:off x="5929313" y="3571875"/>
            <a:ext cx="31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t-RU" altLang="ru-RU" b="1"/>
              <a:t>3</a:t>
            </a:r>
            <a:endParaRPr lang="ru-RU" altLang="ru-RU"/>
          </a:p>
        </p:txBody>
      </p:sp>
      <p:sp>
        <p:nvSpPr>
          <p:cNvPr id="21528" name="Прямоугольник 23"/>
          <p:cNvSpPr>
            <a:spLocks noChangeArrowheads="1"/>
          </p:cNvSpPr>
          <p:nvPr/>
        </p:nvSpPr>
        <p:spPr bwMode="auto">
          <a:xfrm>
            <a:off x="2000250" y="4286250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t-RU" altLang="ru-RU" b="1"/>
              <a:t>3</a:t>
            </a:r>
            <a:endParaRPr lang="ru-RU" altLang="ru-RU"/>
          </a:p>
        </p:txBody>
      </p:sp>
      <p:sp>
        <p:nvSpPr>
          <p:cNvPr id="21529" name="Прямоугольник 24"/>
          <p:cNvSpPr>
            <a:spLocks noChangeArrowheads="1"/>
          </p:cNvSpPr>
          <p:nvPr/>
        </p:nvSpPr>
        <p:spPr bwMode="auto">
          <a:xfrm>
            <a:off x="5000625" y="2857500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t-RU" altLang="ru-RU" b="1"/>
              <a:t>3</a:t>
            </a:r>
            <a:endParaRPr lang="ru-RU" altLang="ru-RU"/>
          </a:p>
        </p:txBody>
      </p:sp>
      <p:sp>
        <p:nvSpPr>
          <p:cNvPr id="21530" name="Прямоугольник 25"/>
          <p:cNvSpPr>
            <a:spLocks noChangeArrowheads="1"/>
          </p:cNvSpPr>
          <p:nvPr/>
        </p:nvSpPr>
        <p:spPr bwMode="auto">
          <a:xfrm>
            <a:off x="2428875" y="4929188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t-RU" altLang="ru-RU" b="1"/>
              <a:t>1</a:t>
            </a:r>
            <a:endParaRPr lang="ru-RU" altLang="ru-RU"/>
          </a:p>
        </p:txBody>
      </p:sp>
      <p:sp>
        <p:nvSpPr>
          <p:cNvPr id="21531" name="Прямоугольник 26"/>
          <p:cNvSpPr>
            <a:spLocks noChangeArrowheads="1"/>
          </p:cNvSpPr>
          <p:nvPr/>
        </p:nvSpPr>
        <p:spPr bwMode="auto">
          <a:xfrm>
            <a:off x="3500438" y="4143375"/>
            <a:ext cx="300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t-RU" altLang="ru-RU" b="1"/>
              <a:t>1</a:t>
            </a:r>
            <a:endParaRPr lang="ru-RU" altLang="ru-RU"/>
          </a:p>
        </p:txBody>
      </p:sp>
      <p:sp>
        <p:nvSpPr>
          <p:cNvPr id="21532" name="Прямоугольник 27"/>
          <p:cNvSpPr>
            <a:spLocks noChangeArrowheads="1"/>
          </p:cNvSpPr>
          <p:nvPr/>
        </p:nvSpPr>
        <p:spPr bwMode="auto">
          <a:xfrm>
            <a:off x="5572125" y="3000375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t-RU" altLang="ru-RU" b="1"/>
              <a:t>1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6873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571500" y="1714500"/>
            <a:ext cx="65722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tt-RU" sz="1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Чын предметны рәсем белән чагыштыра белү, зурлыкларны күрә , күрсәтә белү.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  <a:p>
            <a:pPr eaLnBrk="0" hangingPunct="0">
              <a:defRPr/>
            </a:pPr>
            <a:r>
              <a:rPr lang="tt-RU" sz="16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lang="tt-RU" sz="16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Чынлыкта нәрсә иң зурысы шул предметны  түгәрәккә ал.</a:t>
            </a:r>
            <a:endParaRPr lang="tt-RU" sz="1600" b="1" dirty="0">
              <a:solidFill>
                <a:srgbClr val="FF0000"/>
              </a:solidFill>
              <a:latin typeface="Arial" pitchFamily="34" charset="0"/>
            </a:endParaRP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572000"/>
            <a:ext cx="16478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00" y="4929188"/>
            <a:ext cx="268605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75" y="4786313"/>
            <a:ext cx="1357313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0688" y="3071813"/>
            <a:ext cx="19431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4750" y="3071813"/>
            <a:ext cx="14287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0188" y="3071813"/>
            <a:ext cx="13620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4384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1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2571750" y="285750"/>
            <a:ext cx="51435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t-RU" altLang="ru-RU">
                <a:solidFill>
                  <a:srgbClr val="002060"/>
                </a:solidFill>
              </a:rPr>
              <a:t>Цифраны саны белән туры китерә белү</a:t>
            </a:r>
            <a:endParaRPr lang="ru-RU" altLang="ru-RU">
              <a:solidFill>
                <a:srgbClr val="002060"/>
              </a:solidFill>
            </a:endParaRPr>
          </a:p>
          <a:p>
            <a:pPr eaLnBrk="1" hangingPunct="1"/>
            <a:r>
              <a:rPr lang="tt-RU" altLang="ru-RU">
                <a:solidFill>
                  <a:srgbClr val="FF0000"/>
                </a:solidFill>
              </a:rPr>
              <a:t>-Рәсемне кара . </a:t>
            </a:r>
            <a:r>
              <a:rPr lang="ru-RU" altLang="ru-RU">
                <a:solidFill>
                  <a:srgbClr val="FF0000"/>
                </a:solidFill>
              </a:rPr>
              <a:t>Ц</a:t>
            </a:r>
            <a:r>
              <a:rPr lang="tt-RU" altLang="ru-RU">
                <a:solidFill>
                  <a:srgbClr val="FF0000"/>
                </a:solidFill>
              </a:rPr>
              <a:t>ифралар предметлар санын күрсәтәләр. Цифра белән предметлар саны  туры килгәне белән тоташтыр</a:t>
            </a:r>
            <a:endParaRPr lang="ru-RU" altLang="ru-RU">
              <a:solidFill>
                <a:srgbClr val="FF0000"/>
              </a:solidFill>
            </a:endParaRPr>
          </a:p>
          <a:p>
            <a:pPr eaLnBrk="1" hangingPunct="1"/>
            <a:endParaRPr lang="ru-RU" altLang="ru-RU"/>
          </a:p>
        </p:txBody>
      </p:sp>
      <p:pic>
        <p:nvPicPr>
          <p:cNvPr id="14340" name="Рисунок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16" r="4124"/>
          <a:stretch>
            <a:fillRect/>
          </a:stretch>
        </p:blipFill>
        <p:spPr bwMode="auto">
          <a:xfrm>
            <a:off x="714375" y="1643063"/>
            <a:ext cx="80010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4083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785938" y="1071563"/>
            <a:ext cx="66436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tt-RU" sz="1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Логик фикерләү сәләтләрен тикшерү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Arial" pitchFamily="34" charset="0"/>
            </a:endParaRPr>
          </a:p>
          <a:p>
            <a:pPr eaLnBrk="0" hangingPunct="0">
              <a:defRPr/>
            </a:pPr>
            <a:r>
              <a:rPr lang="tt-RU" sz="16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Предметлар рәтен кара. Нинди предметлар куярга кирәк</a:t>
            </a:r>
            <a:r>
              <a:rPr lang="tt-RU" sz="16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lang="tt-RU" sz="1600" dirty="0">
              <a:solidFill>
                <a:srgbClr val="FF0000"/>
              </a:solidFill>
              <a:latin typeface="Arial" pitchFamily="34" charset="0"/>
            </a:endParaRPr>
          </a:p>
        </p:txBody>
      </p:sp>
      <p:pic>
        <p:nvPicPr>
          <p:cNvPr id="25604" name="Рисунок 88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-394"/>
          <a:stretch>
            <a:fillRect/>
          </a:stretch>
        </p:blipFill>
        <p:spPr bwMode="auto">
          <a:xfrm>
            <a:off x="5500688" y="3357563"/>
            <a:ext cx="239077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Рисунок 8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714500"/>
            <a:ext cx="3571875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1066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209</Words>
  <Application>Microsoft Office PowerPoint</Application>
  <PresentationFormat>Экран (4:3)</PresentationFormat>
  <Paragraphs>45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</dc:creator>
  <cp:lastModifiedBy>User</cp:lastModifiedBy>
  <cp:revision>10</cp:revision>
  <dcterms:created xsi:type="dcterms:W3CDTF">2014-03-03T17:28:45Z</dcterms:created>
  <dcterms:modified xsi:type="dcterms:W3CDTF">2014-03-04T05:34:45Z</dcterms:modified>
</cp:coreProperties>
</file>